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1"/>
  </p:notesMasterIdLst>
  <p:sldIdLst>
    <p:sldId id="256" r:id="rId2"/>
    <p:sldId id="343" r:id="rId3"/>
    <p:sldId id="390" r:id="rId4"/>
    <p:sldId id="391" r:id="rId5"/>
    <p:sldId id="389" r:id="rId6"/>
    <p:sldId id="392" r:id="rId7"/>
    <p:sldId id="420" r:id="rId8"/>
    <p:sldId id="424" r:id="rId9"/>
    <p:sldId id="421" r:id="rId10"/>
    <p:sldId id="422" r:id="rId11"/>
    <p:sldId id="264" r:id="rId12"/>
    <p:sldId id="313" r:id="rId13"/>
    <p:sldId id="395" r:id="rId14"/>
    <p:sldId id="423" r:id="rId15"/>
    <p:sldId id="400" r:id="rId16"/>
    <p:sldId id="401" r:id="rId17"/>
    <p:sldId id="402" r:id="rId18"/>
    <p:sldId id="396" r:id="rId19"/>
    <p:sldId id="403" r:id="rId20"/>
    <p:sldId id="271" r:id="rId21"/>
    <p:sldId id="425" r:id="rId22"/>
    <p:sldId id="397" r:id="rId23"/>
    <p:sldId id="406" r:id="rId24"/>
    <p:sldId id="426" r:id="rId25"/>
    <p:sldId id="407" r:id="rId26"/>
    <p:sldId id="412" r:id="rId27"/>
    <p:sldId id="408" r:id="rId28"/>
    <p:sldId id="414" r:id="rId29"/>
    <p:sldId id="413" r:id="rId30"/>
    <p:sldId id="415" r:id="rId31"/>
    <p:sldId id="416" r:id="rId32"/>
    <p:sldId id="417" r:id="rId33"/>
    <p:sldId id="418" r:id="rId34"/>
    <p:sldId id="419" r:id="rId35"/>
    <p:sldId id="404" r:id="rId36"/>
    <p:sldId id="410" r:id="rId37"/>
    <p:sldId id="261" r:id="rId38"/>
    <p:sldId id="260" r:id="rId39"/>
    <p:sldId id="405" r:id="rId40"/>
  </p:sldIdLst>
  <p:sldSz cx="9144000" cy="5143500" type="screen16x9"/>
  <p:notesSz cx="6858000" cy="9144000"/>
  <p:embeddedFontLst>
    <p:embeddedFont>
      <p:font typeface="Baloo 2" panose="03080502040302020200" pitchFamily="66" charset="77"/>
      <p:regular r:id="rId42"/>
      <p:bold r:id="rId43"/>
    </p:embeddedFont>
    <p:embeddedFont>
      <p:font typeface="Cambria Math" panose="02040503050406030204" pitchFamily="18" charset="0"/>
      <p:regular r:id="rId44"/>
    </p:embeddedFont>
    <p:embeddedFont>
      <p:font typeface="Concert One" pitchFamily="2" charset="77"/>
      <p:regular r:id="rId45"/>
    </p:embeddedFont>
    <p:embeddedFont>
      <p:font typeface="Teko" panose="02000000000000000000" pitchFamily="2" charset="77"/>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CDD4"/>
    <a:srgbClr val="E0DCFF"/>
    <a:srgbClr val="FCE6E5"/>
    <a:srgbClr val="D6C4DE"/>
    <a:srgbClr val="D9C1D8"/>
    <a:srgbClr val="E6E5FC"/>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79F66A-D4DE-B84C-A195-318FA0BE50BA}" v="125" dt="2021-03-15T21:43:40.839"/>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48" autoAdjust="0"/>
    <p:restoredTop sz="94694"/>
  </p:normalViewPr>
  <p:slideViewPr>
    <p:cSldViewPr snapToGrid="0" snapToObjects="1">
      <p:cViewPr varScale="1">
        <p:scale>
          <a:sx n="120" d="100"/>
          <a:sy n="120" d="100"/>
        </p:scale>
        <p:origin x="176" y="8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08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Marr, D. C. (1982). A computational investigation into the human representation and processing of visual information. </a:t>
            </a:r>
            <a:r>
              <a:rPr lang="en-US" sz="1200" i="1" kern="1200" dirty="0">
                <a:solidFill>
                  <a:schemeClr val="tx1"/>
                </a:solidFill>
                <a:latin typeface="+mn-lt"/>
                <a:ea typeface="+mn-ea"/>
                <a:cs typeface="+mn-cs"/>
              </a:rPr>
              <a:t>Free-man, San Francisco, CA</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11</a:t>
            </a:fld>
            <a:endParaRPr lang="en-US"/>
          </a:p>
        </p:txBody>
      </p:sp>
    </p:spTree>
    <p:extLst>
      <p:ext uri="{BB962C8B-B14F-4D97-AF65-F5344CB8AC3E}">
        <p14:creationId xmlns:p14="http://schemas.microsoft.com/office/powerpoint/2010/main" val="312521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17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356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01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86fc84f77b_0_1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86fc84f77b_0_1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37</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38</a:t>
            </a:fld>
            <a:endParaRPr lang="en-US"/>
          </a:p>
        </p:txBody>
      </p:sp>
    </p:spTree>
    <p:extLst>
      <p:ext uri="{BB962C8B-B14F-4D97-AF65-F5344CB8AC3E}">
        <p14:creationId xmlns:p14="http://schemas.microsoft.com/office/powerpoint/2010/main" val="304923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553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544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437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998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78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37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96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ercentages">
  <p:cSld name="SECTION_TITLE_AND_DESCRIPTION_1_1_1">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_AND_BODY_1">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CC3D7-DC1C-884A-B2C7-009F33B6C063}" type="datetimeFigureOut">
              <a:rPr lang="en-US" smtClean="0"/>
              <a:t>4/26/21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CBE5-8B89-DC47-9452-4339790E32DE}" type="slidenum">
              <a:rPr lang="en-US" smtClean="0"/>
              <a:t>‹#›</a:t>
            </a:fld>
            <a:endParaRPr lang="en-US"/>
          </a:p>
        </p:txBody>
      </p:sp>
    </p:spTree>
    <p:extLst>
      <p:ext uri="{BB962C8B-B14F-4D97-AF65-F5344CB8AC3E}">
        <p14:creationId xmlns:p14="http://schemas.microsoft.com/office/powerpoint/2010/main" val="1319999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3" r:id="rId5"/>
    <p:sldLayoutId id="2147483665" r:id="rId6"/>
    <p:sldLayoutId id="2147483667" r:id="rId7"/>
    <p:sldLayoutId id="2147483671"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18.jpg"/></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7: Computational models</a:t>
            </a:r>
          </a:p>
          <a:p>
            <a:pPr marL="0" lvl="0" indent="0" algn="ctr" rtl="0">
              <a:spcBef>
                <a:spcPts val="0"/>
              </a:spcBef>
              <a:spcAft>
                <a:spcPts val="0"/>
              </a:spcAft>
              <a:buNone/>
            </a:pPr>
            <a:r>
              <a:rPr lang="en" dirty="0"/>
              <a:t>&amp; model selection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63610" y="4078036"/>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35474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Marr’s Three levels of analysis</a:t>
            </a:r>
          </a:p>
        </p:txBody>
      </p:sp>
      <p:sp>
        <p:nvSpPr>
          <p:cNvPr id="3" name="Content Placeholder 2"/>
          <p:cNvSpPr>
            <a:spLocks noGrp="1"/>
          </p:cNvSpPr>
          <p:nvPr>
            <p:ph idx="4294967295"/>
          </p:nvPr>
        </p:nvSpPr>
        <p:spPr>
          <a:xfrm>
            <a:off x="622300" y="1303600"/>
            <a:ext cx="7297199" cy="3416300"/>
          </a:xfrm>
        </p:spPr>
        <p:txBody>
          <a:bodyPr/>
          <a:lstStyle/>
          <a:p>
            <a:r>
              <a:rPr lang="en-US" b="1" dirty="0"/>
              <a:t>Computational</a:t>
            </a:r>
          </a:p>
          <a:p>
            <a:pPr marL="114300" indent="0">
              <a:buNone/>
            </a:pPr>
            <a:r>
              <a:rPr lang="en-US" dirty="0"/>
              <a:t>What is the goal of the computation, why is it appropriate, and what strategy is used to carry it out?</a:t>
            </a:r>
          </a:p>
          <a:p>
            <a:pPr marL="114300" indent="0">
              <a:buNone/>
            </a:pPr>
            <a:endParaRPr lang="en-US" dirty="0"/>
          </a:p>
          <a:p>
            <a:r>
              <a:rPr lang="en-US" b="1" dirty="0"/>
              <a:t>Representational / Algorithmic</a:t>
            </a:r>
          </a:p>
          <a:p>
            <a:pPr marL="114300" indent="0">
              <a:buNone/>
            </a:pPr>
            <a:r>
              <a:rPr lang="en-US" dirty="0"/>
              <a:t>How can this computational theory be implemented? What is the representation of the inputs and outputs, and what is the algorithm for the transformation?</a:t>
            </a:r>
          </a:p>
          <a:p>
            <a:pPr marL="114300" indent="0">
              <a:buNone/>
            </a:pPr>
            <a:endParaRPr lang="en-US" dirty="0"/>
          </a:p>
          <a:p>
            <a:r>
              <a:rPr lang="en-US" b="1" dirty="0"/>
              <a:t>Hardware Implementation</a:t>
            </a:r>
          </a:p>
          <a:p>
            <a:pPr marL="114300" indent="0">
              <a:buNone/>
            </a:pPr>
            <a:r>
              <a:rPr lang="en-US" dirty="0"/>
              <a:t>How can the representation and algorithm be realized physically?</a:t>
            </a:r>
          </a:p>
        </p:txBody>
      </p:sp>
    </p:spTree>
    <p:extLst>
      <p:ext uri="{BB962C8B-B14F-4D97-AF65-F5344CB8AC3E}">
        <p14:creationId xmlns:p14="http://schemas.microsoft.com/office/powerpoint/2010/main" val="402620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making a Computational Model</a:t>
            </a:r>
          </a:p>
        </p:txBody>
      </p:sp>
      <p:sp>
        <p:nvSpPr>
          <p:cNvPr id="3" name="Content Placeholder 2"/>
          <p:cNvSpPr>
            <a:spLocks noGrp="1"/>
          </p:cNvSpPr>
          <p:nvPr>
            <p:ph idx="4294967295"/>
          </p:nvPr>
        </p:nvSpPr>
        <p:spPr>
          <a:xfrm>
            <a:off x="303325" y="1224087"/>
            <a:ext cx="8521700" cy="3416300"/>
          </a:xfrm>
        </p:spPr>
        <p:txBody>
          <a:bodyPr/>
          <a:lstStyle/>
          <a:p>
            <a:r>
              <a:rPr lang="en-US" b="1" dirty="0"/>
              <a:t>Step 1:</a:t>
            </a:r>
            <a:r>
              <a:rPr lang="en-US" dirty="0"/>
              <a:t> Reformulate the problem in terms of a rigorous mathematical equation</a:t>
            </a:r>
          </a:p>
          <a:p>
            <a:endParaRPr lang="en-US" dirty="0"/>
          </a:p>
          <a:p>
            <a:r>
              <a:rPr lang="en-US" b="1" dirty="0"/>
              <a:t>Step 2: </a:t>
            </a:r>
            <a:r>
              <a:rPr lang="en-US" dirty="0"/>
              <a:t>Make any additional assumptions necessary not included in the conceptual framework (ad hoc assumptions)</a:t>
            </a:r>
          </a:p>
          <a:p>
            <a:endParaRPr lang="en-US" dirty="0"/>
          </a:p>
          <a:p>
            <a:r>
              <a:rPr lang="en-US" b="1" dirty="0"/>
              <a:t>Step 3:</a:t>
            </a:r>
            <a:r>
              <a:rPr lang="en-US" dirty="0"/>
              <a:t> Estimate values for the model parameters</a:t>
            </a:r>
          </a:p>
          <a:p>
            <a:endParaRPr lang="en-US" dirty="0"/>
          </a:p>
          <a:p>
            <a:r>
              <a:rPr lang="en-US" b="1" dirty="0"/>
              <a:t>Step 4: </a:t>
            </a:r>
            <a:r>
              <a:rPr lang="en-US" dirty="0"/>
              <a:t>Compare the predictions of your model to competing models. Which one produces results closets to the empirical data? </a:t>
            </a:r>
          </a:p>
          <a:p>
            <a:endParaRPr lang="en-US" dirty="0"/>
          </a:p>
          <a:p>
            <a:r>
              <a:rPr lang="en-US" b="1" dirty="0"/>
              <a:t>Step 5: </a:t>
            </a:r>
            <a:r>
              <a:rPr lang="en-US" dirty="0"/>
              <a:t>Reformulate framework and start all over again! </a:t>
            </a:r>
          </a:p>
          <a:p>
            <a:pPr lvl="1"/>
            <a:endParaRPr lang="en-US" dirty="0"/>
          </a:p>
          <a:p>
            <a:endParaRPr lang="en-US" dirty="0"/>
          </a:p>
          <a:p>
            <a:endParaRPr lang="en-US" b="1" dirty="0"/>
          </a:p>
        </p:txBody>
      </p:sp>
    </p:spTree>
    <p:extLst>
      <p:ext uri="{BB962C8B-B14F-4D97-AF65-F5344CB8AC3E}">
        <p14:creationId xmlns:p14="http://schemas.microsoft.com/office/powerpoint/2010/main" val="12195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153392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There are many different algorithms used all with their advantages and disadvantages</a:t>
            </a:r>
          </a:p>
          <a:p>
            <a:pPr marL="114300" indent="0" algn="l">
              <a:lnSpc>
                <a:spcPct val="150000"/>
              </a:lnSpc>
            </a:pPr>
            <a:r>
              <a:rPr lang="en-US" sz="2400" dirty="0"/>
              <a:t>One example is Least-squares which tried to minimize the sum of squared residuals (see class 8) </a:t>
            </a:r>
          </a:p>
          <a:p>
            <a:pPr marL="114300" indent="0" algn="l">
              <a:lnSpc>
                <a:spcPct val="150000"/>
              </a:lnSpc>
            </a:pPr>
            <a:r>
              <a:rPr lang="en-US" sz="2400" dirty="0"/>
              <a:t>This goes beyond the scope of this class</a:t>
            </a:r>
          </a:p>
        </p:txBody>
      </p:sp>
    </p:spTree>
    <p:extLst>
      <p:ext uri="{BB962C8B-B14F-4D97-AF65-F5344CB8AC3E}">
        <p14:creationId xmlns:p14="http://schemas.microsoft.com/office/powerpoint/2010/main" val="266582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Curve Fitting</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633741" y="1375503"/>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One way you can fit a model to your data is by attempting to fit polynomial curves to it with </a:t>
            </a:r>
            <a:r>
              <a:rPr lang="en-US" sz="2400" b="1" dirty="0"/>
              <a:t>fit()</a:t>
            </a:r>
            <a:endParaRPr lang="en-US" sz="2400" dirty="0"/>
          </a:p>
          <a:p>
            <a:pPr algn="l">
              <a:lnSpc>
                <a:spcPct val="150000"/>
              </a:lnSpc>
            </a:pPr>
            <a:r>
              <a:rPr lang="en-US" sz="2400" dirty="0"/>
              <a:t>This function takes in your x and y data as well as the desired poly function you wish to fit</a:t>
            </a:r>
          </a:p>
        </p:txBody>
      </p:sp>
    </p:spTree>
    <p:extLst>
      <p:ext uri="{BB962C8B-B14F-4D97-AF65-F5344CB8AC3E}">
        <p14:creationId xmlns:p14="http://schemas.microsoft.com/office/powerpoint/2010/main" val="272300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remember from high school math, these are functions of the form:</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𝑛</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𝑛</m:t>
                          </m:r>
                        </m:sup>
                      </m:sSubSup>
                    </m:oMath>
                  </m:oMathPara>
                </a14:m>
                <a:endParaRPr lang="en-US" sz="2400" dirty="0"/>
              </a:p>
              <a:p>
                <a:pPr algn="l">
                  <a:lnSpc>
                    <a:spcPct val="150000"/>
                  </a:lnSpc>
                </a:pPr>
                <a:r>
                  <a:rPr lang="en-US" sz="2400" dirty="0"/>
                  <a:t>Where you describe y as a function of several orders of x</a:t>
                </a:r>
              </a:p>
              <a:p>
                <a:pPr algn="l">
                  <a:lnSpc>
                    <a:spcPct val="150000"/>
                  </a:lnSpc>
                </a:pPr>
                <a:r>
                  <a:rPr lang="en-US" sz="2400" dirty="0"/>
                  <a:t>Note that a </a:t>
                </a:r>
                <a:r>
                  <a:rPr lang="en-US" sz="2400" i="1" dirty="0"/>
                  <a:t>first order </a:t>
                </a:r>
                <a:r>
                  <a:rPr lang="en-US" sz="2400" dirty="0"/>
                  <a:t>polynomial has </a:t>
                </a:r>
                <a:r>
                  <a:rPr lang="en-US" sz="2400" i="1" dirty="0"/>
                  <a:t>2 parameters</a:t>
                </a:r>
              </a:p>
            </p:txBody>
          </p:sp>
        </mc:Choice>
        <mc:Fallback xmlns="">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r="-186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3052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fit(x, y, ‘poly3’) would fit the following to your data:</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oMath>
                  </m:oMathPara>
                </a14:m>
                <a:endParaRPr lang="en-US" sz="2400" dirty="0"/>
              </a:p>
            </p:txBody>
          </p:sp>
        </mc:Choice>
        <mc:Fallback xmlns="">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42708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10063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a:t>
            </a:r>
          </a:p>
        </p:txBody>
      </p:sp>
    </p:spTree>
    <p:extLst>
      <p:ext uri="{BB962C8B-B14F-4D97-AF65-F5344CB8AC3E}">
        <p14:creationId xmlns:p14="http://schemas.microsoft.com/office/powerpoint/2010/main" val="210112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05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grpSp>
        <p:nvGrpSpPr>
          <p:cNvPr id="1293" name="Google Shape;1293;p43"/>
          <p:cNvGrpSpPr/>
          <p:nvPr/>
        </p:nvGrpSpPr>
        <p:grpSpPr>
          <a:xfrm>
            <a:off x="6390475" y="1506191"/>
            <a:ext cx="2040297" cy="3228416"/>
            <a:chOff x="713225" y="1380150"/>
            <a:chExt cx="2040297" cy="3228416"/>
          </a:xfrm>
        </p:grpSpPr>
        <p:sp>
          <p:nvSpPr>
            <p:cNvPr id="1294" name="Google Shape;1294;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3"/>
          <p:cNvGrpSpPr/>
          <p:nvPr/>
        </p:nvGrpSpPr>
        <p:grpSpPr>
          <a:xfrm>
            <a:off x="3551850" y="1268663"/>
            <a:ext cx="2040297" cy="3228416"/>
            <a:chOff x="713225" y="1380150"/>
            <a:chExt cx="2040297" cy="3228416"/>
          </a:xfrm>
        </p:grpSpPr>
        <p:sp>
          <p:nvSpPr>
            <p:cNvPr id="1300" name="Google Shape;1300;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713225" y="1517824"/>
            <a:ext cx="2040297" cy="3228416"/>
            <a:chOff x="713225" y="1380150"/>
            <a:chExt cx="2040297" cy="3228416"/>
          </a:xfrm>
        </p:grpSpPr>
        <p:sp>
          <p:nvSpPr>
            <p:cNvPr id="1306" name="Google Shape;1306;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3"/>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Error</a:t>
            </a:r>
            <a:endParaRPr dirty="0"/>
          </a:p>
        </p:txBody>
      </p:sp>
      <p:sp>
        <p:nvSpPr>
          <p:cNvPr id="1312" name="Google Shape;1312;p43"/>
          <p:cNvSpPr txBox="1">
            <a:spLocks noGrp="1"/>
          </p:cNvSpPr>
          <p:nvPr>
            <p:ph type="title" idx="4294967295"/>
          </p:nvPr>
        </p:nvSpPr>
        <p:spPr>
          <a:xfrm>
            <a:off x="994325" y="2032873"/>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Error</a:t>
            </a:r>
            <a:endParaRPr sz="2100" dirty="0"/>
          </a:p>
        </p:txBody>
      </p:sp>
      <p:sp>
        <p:nvSpPr>
          <p:cNvPr id="1313" name="Google Shape;1313;p43"/>
          <p:cNvSpPr txBox="1">
            <a:spLocks noGrp="1"/>
          </p:cNvSpPr>
          <p:nvPr>
            <p:ph type="subTitle" idx="4294967295"/>
          </p:nvPr>
        </p:nvSpPr>
        <p:spPr>
          <a:xfrm>
            <a:off x="913626" y="2793273"/>
            <a:ext cx="150731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Observed minus predicted</a:t>
            </a:r>
            <a:endParaRPr sz="2000" dirty="0"/>
          </a:p>
        </p:txBody>
      </p:sp>
      <p:cxnSp>
        <p:nvCxnSpPr>
          <p:cNvPr id="1314" name="Google Shape;1314;p43"/>
          <p:cNvCxnSpPr/>
          <p:nvPr/>
        </p:nvCxnSpPr>
        <p:spPr>
          <a:xfrm>
            <a:off x="1234625" y="2655973"/>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17" name="Google Shape;1317;p43"/>
          <p:cNvSpPr txBox="1">
            <a:spLocks noGrp="1"/>
          </p:cNvSpPr>
          <p:nvPr>
            <p:ph type="title" idx="4294967295"/>
          </p:nvPr>
        </p:nvSpPr>
        <p:spPr>
          <a:xfrm>
            <a:off x="3899700" y="15915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Squared Error</a:t>
            </a:r>
            <a:endParaRPr sz="2100" dirty="0"/>
          </a:p>
        </p:txBody>
      </p:sp>
      <p:cxnSp>
        <p:nvCxnSpPr>
          <p:cNvPr id="1319" name="Google Shape;1319;p43"/>
          <p:cNvCxnSpPr/>
          <p:nvPr/>
        </p:nvCxnSpPr>
        <p:spPr>
          <a:xfrm>
            <a:off x="4140000" y="2364716"/>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2" name="Google Shape;1322;p43"/>
          <p:cNvSpPr txBox="1">
            <a:spLocks noGrp="1"/>
          </p:cNvSpPr>
          <p:nvPr>
            <p:ph type="title" idx="4294967295"/>
          </p:nvPr>
        </p:nvSpPr>
        <p:spPr>
          <a:xfrm>
            <a:off x="6771525" y="20381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t>Root MSE</a:t>
            </a:r>
            <a:endParaRPr sz="2100" dirty="0"/>
          </a:p>
        </p:txBody>
      </p:sp>
      <p:cxnSp>
        <p:nvCxnSpPr>
          <p:cNvPr id="1324" name="Google Shape;1324;p43"/>
          <p:cNvCxnSpPr/>
          <p:nvPr/>
        </p:nvCxnSpPr>
        <p:spPr>
          <a:xfrm>
            <a:off x="7011825" y="2661222"/>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7" name="Google Shape;1327;p43"/>
          <p:cNvSpPr/>
          <p:nvPr/>
        </p:nvSpPr>
        <p:spPr>
          <a:xfrm rot="10800000">
            <a:off x="763170"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rot="10800000">
            <a:off x="57219" y="298665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rot="10800000">
            <a:off x="817534"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rot="10800000">
            <a:off x="-188599"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3"/>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3"/>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3"/>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3;p43">
            <a:extLst>
              <a:ext uri="{FF2B5EF4-FFF2-40B4-BE49-F238E27FC236}">
                <a16:creationId xmlns:a16="http://schemas.microsoft.com/office/drawing/2014/main" id="{6938CE53-2F9C-6348-89CF-DD8FF1124F01}"/>
              </a:ext>
            </a:extLst>
          </p:cNvPr>
          <p:cNvSpPr txBox="1">
            <a:spLocks/>
          </p:cNvSpPr>
          <p:nvPr/>
        </p:nvSpPr>
        <p:spPr>
          <a:xfrm>
            <a:off x="3814589" y="2376058"/>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the difference between observed and predicted</a:t>
            </a:r>
          </a:p>
        </p:txBody>
      </p:sp>
      <p:sp>
        <p:nvSpPr>
          <p:cNvPr id="45" name="Google Shape;1313;p43">
            <a:extLst>
              <a:ext uri="{FF2B5EF4-FFF2-40B4-BE49-F238E27FC236}">
                <a16:creationId xmlns:a16="http://schemas.microsoft.com/office/drawing/2014/main" id="{9C532884-2BBB-2440-98A0-FE987B376B36}"/>
              </a:ext>
            </a:extLst>
          </p:cNvPr>
          <p:cNvSpPr txBox="1">
            <a:spLocks/>
          </p:cNvSpPr>
          <p:nvPr/>
        </p:nvSpPr>
        <p:spPr>
          <a:xfrm>
            <a:off x="6602821" y="2772977"/>
            <a:ext cx="1615604"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endParaRPr lang="en-US" sz="2000" dirty="0"/>
          </a:p>
        </p:txBody>
      </p:sp>
      <p:sp>
        <p:nvSpPr>
          <p:cNvPr id="38" name="Google Shape;1313;p43">
            <a:extLst>
              <a:ext uri="{FF2B5EF4-FFF2-40B4-BE49-F238E27FC236}">
                <a16:creationId xmlns:a16="http://schemas.microsoft.com/office/drawing/2014/main" id="{9A619E0E-39C2-E04B-8082-9C695DA652A6}"/>
              </a:ext>
            </a:extLst>
          </p:cNvPr>
          <p:cNvSpPr txBox="1">
            <a:spLocks/>
          </p:cNvSpPr>
          <p:nvPr/>
        </p:nvSpPr>
        <p:spPr>
          <a:xfrm>
            <a:off x="6653214" y="2700989"/>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root of mean square error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Formulas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F2A33B-E0E2-F64C-8F08-694DC135962B}"/>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𝐸𝑟𝑟𝑜𝑟</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𝑜𝑏𝑠</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𝑝𝑟𝑒𝑑</m:t>
                          </m:r>
                        </m:sub>
                      </m:sSub>
                    </m:oMath>
                  </m:oMathPara>
                </a14:m>
                <a:endParaRPr lang="en-US" sz="2400" dirty="0"/>
              </a:p>
            </p:txBody>
          </p:sp>
        </mc:Choice>
        <mc:Fallback xmlns="">
          <p:sp>
            <p:nvSpPr>
              <p:cNvPr id="3" name="TextBox 2">
                <a:extLst>
                  <a:ext uri="{FF2B5EF4-FFF2-40B4-BE49-F238E27FC236}">
                    <a16:creationId xmlns:a16="http://schemas.microsoft.com/office/drawing/2014/main" id="{24F2A33B-E0E2-F64C-8F08-694DC135962B}"/>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83239-B3E0-B543-B650-AD21127F6DD6}"/>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𝑆𝑞𝐸𝑟𝑟</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b="0" i="1" smtClean="0">
                              <a:latin typeface="Cambria Math" panose="02040503050406030204" pitchFamily="18" charset="0"/>
                            </a:rPr>
                            <m:t>2</m:t>
                          </m:r>
                        </m:sup>
                      </m:sSup>
                    </m:oMath>
                  </m:oMathPara>
                </a14:m>
                <a:endParaRPr lang="en-US" sz="2400" dirty="0"/>
              </a:p>
            </p:txBody>
          </p:sp>
        </mc:Choice>
        <mc:Fallback xmlns="">
          <p:sp>
            <p:nvSpPr>
              <p:cNvPr id="5" name="TextBox 4">
                <a:extLst>
                  <a:ext uri="{FF2B5EF4-FFF2-40B4-BE49-F238E27FC236}">
                    <a16:creationId xmlns:a16="http://schemas.microsoft.com/office/drawing/2014/main" id="{96483239-B3E0-B543-B650-AD21127F6DD6}"/>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8FAA9F-98D8-D149-8214-D1A77316E16E}"/>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i="1">
                                  <a:latin typeface="Cambria Math" panose="02040503050406030204" pitchFamily="18" charset="0"/>
                                </a:rPr>
                                <m:t>2</m:t>
                              </m:r>
                            </m:sup>
                          </m:sSup>
                        </m:e>
                      </m:nary>
                    </m:oMath>
                  </m:oMathPara>
                </a14:m>
                <a:endParaRPr lang="en-US" sz="2400" dirty="0"/>
              </a:p>
            </p:txBody>
          </p:sp>
        </mc:Choice>
        <mc:Fallback xmlns="">
          <p:sp>
            <p:nvSpPr>
              <p:cNvPr id="6" name="TextBox 5">
                <a:extLst>
                  <a:ext uri="{FF2B5EF4-FFF2-40B4-BE49-F238E27FC236}">
                    <a16:creationId xmlns:a16="http://schemas.microsoft.com/office/drawing/2014/main" id="{2D8FAA9F-98D8-D149-8214-D1A77316E16E}"/>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8F43DD-D06B-0E49-B473-42817656C9BF}"/>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i="1">
                                      <a:latin typeface="Cambria Math" panose="02040503050406030204" pitchFamily="18" charset="0"/>
                                    </a:rPr>
                                    <m:t>2</m:t>
                                  </m:r>
                                </m:sup>
                              </m:sSup>
                            </m:e>
                          </m:nary>
                        </m:e>
                      </m:rad>
                    </m:oMath>
                  </m:oMathPara>
                </a14:m>
                <a:endParaRPr lang="en-US" sz="2400" dirty="0"/>
              </a:p>
            </p:txBody>
          </p:sp>
        </mc:Choice>
        <mc:Fallback xmlns="">
          <p:sp>
            <p:nvSpPr>
              <p:cNvPr id="8" name="TextBox 7">
                <a:extLst>
                  <a:ext uri="{FF2B5EF4-FFF2-40B4-BE49-F238E27FC236}">
                    <a16:creationId xmlns:a16="http://schemas.microsoft.com/office/drawing/2014/main" id="{858F43DD-D06B-0E49-B473-42817656C9BF}"/>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133295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the best models based on error</a:t>
            </a:r>
          </a:p>
        </p:txBody>
      </p:sp>
      <p:sp>
        <p:nvSpPr>
          <p:cNvPr id="4" name="Text Placeholder 3">
            <a:extLst>
              <a:ext uri="{FF2B5EF4-FFF2-40B4-BE49-F238E27FC236}">
                <a16:creationId xmlns:a16="http://schemas.microsoft.com/office/drawing/2014/main" id="{1A558CFB-7FF1-0A49-9C39-8E5C4F48FBE8}"/>
              </a:ext>
            </a:extLst>
          </p:cNvPr>
          <p:cNvSpPr>
            <a:spLocks noGrp="1"/>
          </p:cNvSpPr>
          <p:nvPr>
            <p:ph type="body" idx="1"/>
          </p:nvPr>
        </p:nvSpPr>
        <p:spPr>
          <a:xfrm>
            <a:off x="909125" y="1324134"/>
            <a:ext cx="7406100" cy="1616100"/>
          </a:xfrm>
        </p:spPr>
        <p:txBody>
          <a:bodyPr/>
          <a:lstStyle/>
          <a:p>
            <a:pPr marL="139700" indent="0">
              <a:buNone/>
            </a:pPr>
            <a:r>
              <a:rPr lang="en-US" dirty="0"/>
              <a:t>Generally speaking, the best fitting model is the one that predicts the data the </a:t>
            </a:r>
            <a:r>
              <a:rPr lang="en-US" b="1" i="1" dirty="0"/>
              <a:t>best</a:t>
            </a:r>
            <a:r>
              <a:rPr lang="en-US" dirty="0"/>
              <a:t> </a:t>
            </a:r>
            <a:r>
              <a:rPr lang="en-US" dirty="0">
                <a:sym typeface="Wingdings" panose="05000000000000000000" pitchFamily="2" charset="2"/>
              </a:rPr>
              <a:t> this ultimately entails minimizing error (regardless of which kind of error you are measuring) </a:t>
            </a:r>
          </a:p>
          <a:p>
            <a:pPr marL="139700" indent="0">
              <a:buNone/>
            </a:pPr>
            <a:r>
              <a:rPr lang="en-US" dirty="0">
                <a:sym typeface="Wingdings" panose="05000000000000000000" pitchFamily="2" charset="2"/>
              </a:rPr>
              <a:t>It is important to not that you want a model that minimizes error within your sample and across all other possible samples (i.e., generalizes) </a:t>
            </a:r>
          </a:p>
          <a:p>
            <a:pPr marL="139700" indent="0">
              <a:buNone/>
            </a:pPr>
            <a:r>
              <a:rPr lang="en-US" dirty="0">
                <a:sym typeface="Wingdings" panose="05000000000000000000" pitchFamily="2" charset="2"/>
              </a:rPr>
              <a:t>But there are other considerations beyond minimizing error</a:t>
            </a:r>
            <a:endParaRPr lang="en-US" dirty="0"/>
          </a:p>
        </p:txBody>
      </p:sp>
    </p:spTree>
    <p:extLst>
      <p:ext uri="{BB962C8B-B14F-4D97-AF65-F5344CB8AC3E}">
        <p14:creationId xmlns:p14="http://schemas.microsoft.com/office/powerpoint/2010/main" val="292595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Picking the best model based on observations</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68950" y="116577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Instead of picking the best model by minimizing error, you can alternatively pick the best model by trying to maximize the likelihood</a:t>
            </a:r>
          </a:p>
          <a:p>
            <a:pPr algn="l">
              <a:lnSpc>
                <a:spcPct val="150000"/>
              </a:lnSpc>
            </a:pPr>
            <a:r>
              <a:rPr lang="en-US" sz="2400" dirty="0">
                <a:solidFill>
                  <a:schemeClr val="accent3"/>
                </a:solidFill>
              </a:rPr>
              <a:t>Said another way, picking a model that maximally produces data like yours </a:t>
            </a: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9081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is NOT probability</a:t>
            </a: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828071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 stats probability represents possibilities that are </a:t>
            </a:r>
            <a:r>
              <a:rPr lang="en-US" sz="2400" b="1" dirty="0">
                <a:solidFill>
                  <a:schemeClr val="accent3"/>
                </a:solidFill>
              </a:rPr>
              <a:t>exhaustive</a:t>
            </a:r>
            <a:r>
              <a:rPr lang="en-US" sz="2400" dirty="0">
                <a:solidFill>
                  <a:schemeClr val="accent3"/>
                </a:solidFill>
              </a:rPr>
              <a:t> and </a:t>
            </a:r>
            <a:r>
              <a:rPr lang="en-US" sz="2400" b="1" dirty="0">
                <a:solidFill>
                  <a:schemeClr val="accent3"/>
                </a:solidFill>
              </a:rPr>
              <a:t>mutually</a:t>
            </a:r>
            <a:r>
              <a:rPr lang="en-US" sz="2400" dirty="0">
                <a:solidFill>
                  <a:schemeClr val="accent3"/>
                </a:solidFill>
              </a:rPr>
              <a:t> </a:t>
            </a:r>
            <a:r>
              <a:rPr lang="en-US" sz="2400" b="1" dirty="0">
                <a:solidFill>
                  <a:schemeClr val="accent3"/>
                </a:solidFill>
              </a:rPr>
              <a:t>exclusive</a:t>
            </a:r>
            <a:r>
              <a:rPr lang="en-US" sz="2400" dirty="0">
                <a:solidFill>
                  <a:schemeClr val="accent3"/>
                </a:solidFill>
              </a:rPr>
              <a:t> (e.g. a coin toss), they always add up to 1</a:t>
            </a:r>
          </a:p>
          <a:p>
            <a:pPr algn="l">
              <a:lnSpc>
                <a:spcPct val="150000"/>
              </a:lnSpc>
            </a:pPr>
            <a:r>
              <a:rPr lang="en-US" sz="2400" dirty="0">
                <a:solidFill>
                  <a:schemeClr val="accent3"/>
                </a:solidFill>
              </a:rPr>
              <a:t>Likelihoods do not need to be exhaustive or exclusive</a:t>
            </a:r>
          </a:p>
        </p:txBody>
      </p:sp>
    </p:spTree>
    <p:extLst>
      <p:ext uri="{BB962C8B-B14F-4D97-AF65-F5344CB8AC3E}">
        <p14:creationId xmlns:p14="http://schemas.microsoft.com/office/powerpoint/2010/main" val="3900727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828071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Looking at a probability density function we can understand the differences between probability and likelihood</a:t>
            </a:r>
          </a:p>
          <a:p>
            <a:pPr algn="l">
              <a:lnSpc>
                <a:spcPct val="150000"/>
              </a:lnSpc>
            </a:pPr>
            <a:endParaRPr lang="en-US" sz="2400" dirty="0">
              <a:solidFill>
                <a:schemeClr val="accent3"/>
              </a:solidFill>
            </a:endParaRPr>
          </a:p>
          <a:p>
            <a:pPr algn="l">
              <a:lnSpc>
                <a:spcPct val="150000"/>
              </a:lnSpc>
            </a:pPr>
            <a:r>
              <a:rPr lang="en-US" sz="2400" dirty="0">
                <a:solidFill>
                  <a:schemeClr val="accent3"/>
                </a:solidFill>
              </a:rPr>
              <a:t>Probability is the area under the curve up to a value xi</a:t>
            </a:r>
          </a:p>
          <a:p>
            <a:pPr algn="l">
              <a:lnSpc>
                <a:spcPct val="150000"/>
              </a:lnSpc>
            </a:pPr>
            <a:r>
              <a:rPr lang="en-US" sz="2400" dirty="0">
                <a:solidFill>
                  <a:schemeClr val="accent3"/>
                </a:solidFill>
              </a:rPr>
              <a:t>Likelihood is the value of the function at xi</a:t>
            </a:r>
          </a:p>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06124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44908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9" name="Picture 8" descr="A picture containing text, device, scale, thermometer&#10;&#10;Description automatically generated">
            <a:extLst>
              <a:ext uri="{FF2B5EF4-FFF2-40B4-BE49-F238E27FC236}">
                <a16:creationId xmlns:a16="http://schemas.microsoft.com/office/drawing/2014/main" id="{E2168F86-206E-43E4-A7A1-BE53935AF5CD}"/>
              </a:ext>
            </a:extLst>
          </p:cNvPr>
          <p:cNvPicPr>
            <a:picLocks noChangeAspect="1"/>
          </p:cNvPicPr>
          <p:nvPr/>
        </p:nvPicPr>
        <p:blipFill>
          <a:blip r:embed="rId2"/>
          <a:stretch>
            <a:fillRect/>
          </a:stretch>
        </p:blipFill>
        <p:spPr>
          <a:xfrm>
            <a:off x="1391276" y="593076"/>
            <a:ext cx="6361447" cy="4247618"/>
          </a:xfrm>
          <a:prstGeom prst="rect">
            <a:avLst/>
          </a:prstGeom>
        </p:spPr>
      </p:pic>
    </p:spTree>
    <p:extLst>
      <p:ext uri="{BB962C8B-B14F-4D97-AF65-F5344CB8AC3E}">
        <p14:creationId xmlns:p14="http://schemas.microsoft.com/office/powerpoint/2010/main" val="353533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153442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the quality of the song and the PDF of different artists’ song quality</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887289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the quality of the song and the PDF of different artists’ song quality</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erson posing for a picture&#10;&#10;Description automatically generated with medium confidence">
            <a:extLst>
              <a:ext uri="{FF2B5EF4-FFF2-40B4-BE49-F238E27FC236}">
                <a16:creationId xmlns:a16="http://schemas.microsoft.com/office/drawing/2014/main" id="{3A68BBC7-C975-B84C-978E-462AC989D44B}"/>
              </a:ext>
            </a:extLst>
          </p:cNvPr>
          <p:cNvPicPr>
            <a:picLocks noChangeAspect="1"/>
          </p:cNvPicPr>
          <p:nvPr/>
        </p:nvPicPr>
        <p:blipFill>
          <a:blip r:embed="rId3"/>
          <a:stretch>
            <a:fillRect/>
          </a:stretch>
        </p:blipFill>
        <p:spPr>
          <a:xfrm>
            <a:off x="1746961" y="637053"/>
            <a:ext cx="5684468" cy="4260905"/>
          </a:xfrm>
          <a:prstGeom prst="rect">
            <a:avLst/>
          </a:prstGeom>
        </p:spPr>
      </p:pic>
    </p:spTree>
    <p:extLst>
      <p:ext uri="{BB962C8B-B14F-4D97-AF65-F5344CB8AC3E}">
        <p14:creationId xmlns:p14="http://schemas.microsoft.com/office/powerpoint/2010/main" val="3159217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Given the song quality what parameter (i.e., artist) is likely to generate the data (i.e., song) ?</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410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This is a problem of maximizing the likelihood of a parameter given data</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7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7" name="Picture 6" descr="A picture containing text, different&#10;&#10;Description automatically generated">
            <a:extLst>
              <a:ext uri="{FF2B5EF4-FFF2-40B4-BE49-F238E27FC236}">
                <a16:creationId xmlns:a16="http://schemas.microsoft.com/office/drawing/2014/main" id="{ADE062FD-BD04-43D7-8CDB-877BFA9907F8}"/>
              </a:ext>
            </a:extLst>
          </p:cNvPr>
          <p:cNvPicPr>
            <a:picLocks noChangeAspect="1"/>
          </p:cNvPicPr>
          <p:nvPr/>
        </p:nvPicPr>
        <p:blipFill>
          <a:blip r:embed="rId2"/>
          <a:stretch>
            <a:fillRect/>
          </a:stretch>
        </p:blipFill>
        <p:spPr>
          <a:xfrm>
            <a:off x="969348" y="1165776"/>
            <a:ext cx="7237586" cy="3588383"/>
          </a:xfrm>
          <a:prstGeom prst="rect">
            <a:avLst/>
          </a:prstGeom>
        </p:spPr>
      </p:pic>
      <p:cxnSp>
        <p:nvCxnSpPr>
          <p:cNvPr id="8" name="Straight Arrow Connector 7">
            <a:extLst>
              <a:ext uri="{FF2B5EF4-FFF2-40B4-BE49-F238E27FC236}">
                <a16:creationId xmlns:a16="http://schemas.microsoft.com/office/drawing/2014/main" id="{5FEAB03A-9761-45E0-849C-843516079714}"/>
              </a:ext>
            </a:extLst>
          </p:cNvPr>
          <p:cNvCxnSpPr>
            <a:cxnSpLocks/>
          </p:cNvCxnSpPr>
          <p:nvPr/>
        </p:nvCxnSpPr>
        <p:spPr>
          <a:xfrm>
            <a:off x="4381799" y="380646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704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1273505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359551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Degrees of freedom</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1125" y="1325435"/>
            <a:ext cx="7406100" cy="1616100"/>
          </a:xfrm>
        </p:spPr>
        <p:txBody>
          <a:bodyPr/>
          <a:lstStyle/>
          <a:p>
            <a:pPr marL="139700" indent="0">
              <a:buNone/>
            </a:pPr>
            <a:r>
              <a:rPr lang="en-US" sz="2000" dirty="0"/>
              <a:t>Each model has a different number of ‘free’ variables / values that can vary</a:t>
            </a:r>
          </a:p>
          <a:p>
            <a:pPr marL="139700" indent="0">
              <a:buNone/>
            </a:pPr>
            <a:r>
              <a:rPr lang="en-US" sz="2000" dirty="0"/>
              <a:t>The more your model is free to vary, the better it can fit data</a:t>
            </a:r>
          </a:p>
          <a:p>
            <a:pPr marL="139700" indent="0">
              <a:buNone/>
            </a:pPr>
            <a:r>
              <a:rPr lang="en-US" sz="2000" dirty="0"/>
              <a:t>Visually, this is the equivalent of adding more bends to your data</a:t>
            </a:r>
          </a:p>
          <a:p>
            <a:pPr marL="139700" indent="0">
              <a:buNone/>
            </a:pPr>
            <a:r>
              <a:rPr lang="en-US" sz="2000" dirty="0"/>
              <a:t>While we love flexibility, models that are too flexible are hard to interpret and tend not to generalize well</a:t>
            </a:r>
          </a:p>
        </p:txBody>
      </p:sp>
    </p:spTree>
    <p:extLst>
      <p:ext uri="{BB962C8B-B14F-4D97-AF65-F5344CB8AC3E}">
        <p14:creationId xmlns:p14="http://schemas.microsoft.com/office/powerpoint/2010/main" val="4178749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Degrees of freedom</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p:txBody>
          <a:bodyPr/>
          <a:lstStyle/>
          <a:p>
            <a:pPr marL="139700" indent="0">
              <a:buNone/>
            </a:pPr>
            <a:endParaRPr lang="en-US" dirty="0"/>
          </a:p>
        </p:txBody>
      </p:sp>
      <p:pic>
        <p:nvPicPr>
          <p:cNvPr id="5" name="Picture 4" descr="A picture containing map&#10;&#10;Description automatically generated">
            <a:extLst>
              <a:ext uri="{FF2B5EF4-FFF2-40B4-BE49-F238E27FC236}">
                <a16:creationId xmlns:a16="http://schemas.microsoft.com/office/drawing/2014/main" id="{E66AF6A6-25BE-504B-A24B-E9E553F040B0}"/>
              </a:ext>
            </a:extLst>
          </p:cNvPr>
          <p:cNvPicPr>
            <a:picLocks noChangeAspect="1"/>
          </p:cNvPicPr>
          <p:nvPr/>
        </p:nvPicPr>
        <p:blipFill rotWithShape="1">
          <a:blip r:embed="rId2"/>
          <a:srcRect l="9062" t="4914" r="7628" b="3090"/>
          <a:stretch/>
        </p:blipFill>
        <p:spPr>
          <a:xfrm>
            <a:off x="930628" y="588957"/>
            <a:ext cx="7282743" cy="4354285"/>
          </a:xfrm>
          <a:prstGeom prst="rect">
            <a:avLst/>
          </a:prstGeom>
        </p:spPr>
      </p:pic>
    </p:spTree>
    <p:extLst>
      <p:ext uri="{BB962C8B-B14F-4D97-AF65-F5344CB8AC3E}">
        <p14:creationId xmlns:p14="http://schemas.microsoft.com/office/powerpoint/2010/main" val="1020646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Occam’s Razor</a:t>
            </a:r>
          </a:p>
        </p:txBody>
      </p:sp>
      <p:sp>
        <p:nvSpPr>
          <p:cNvPr id="3" name="Content Placeholder 2"/>
          <p:cNvSpPr>
            <a:spLocks noGrp="1"/>
          </p:cNvSpPr>
          <p:nvPr>
            <p:ph sz="half" idx="4294967295"/>
          </p:nvPr>
        </p:nvSpPr>
        <p:spPr>
          <a:xfrm>
            <a:off x="713125" y="1292624"/>
            <a:ext cx="4871598" cy="3262312"/>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979775" y="1370013"/>
            <a:ext cx="2451100" cy="3262312"/>
          </a:xfrm>
        </p:spPr>
      </p:pic>
    </p:spTree>
    <p:extLst>
      <p:ext uri="{BB962C8B-B14F-4D97-AF65-F5344CB8AC3E}">
        <p14:creationId xmlns:p14="http://schemas.microsoft.com/office/powerpoint/2010/main" val="232194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161657"/>
            <a:ext cx="7406100" cy="1616100"/>
          </a:xfrm>
        </p:spPr>
        <p:txBody>
          <a:bodyPr/>
          <a:lstStyle/>
          <a:p>
            <a:pPr marL="139700" indent="0">
              <a:buNone/>
            </a:pPr>
            <a:r>
              <a:rPr lang="en-US" sz="2000" dirty="0"/>
              <a:t>We can try and quantify a measure that balances both the </a:t>
            </a:r>
            <a:r>
              <a:rPr lang="en-US" sz="2000" b="1" dirty="0"/>
              <a:t>fit </a:t>
            </a:r>
            <a:r>
              <a:rPr lang="en-US" sz="2000" dirty="0"/>
              <a:t> of the model as well as </a:t>
            </a:r>
            <a:r>
              <a:rPr lang="en-US" sz="2000" b="1" dirty="0"/>
              <a:t>parsimony</a:t>
            </a:r>
            <a:r>
              <a:rPr lang="en-US" sz="2000" dirty="0"/>
              <a:t> (i.e., the number of parameters)</a:t>
            </a:r>
          </a:p>
          <a:p>
            <a:pPr marL="139700" indent="0">
              <a:buNone/>
            </a:pPr>
            <a:r>
              <a:rPr lang="en-US" sz="2000" b="1" dirty="0"/>
              <a:t>Akaike information criterion (AIC). </a:t>
            </a:r>
          </a:p>
          <a:p>
            <a:pPr marL="139700" indent="0">
              <a:buNone/>
            </a:pPr>
            <a:r>
              <a:rPr lang="en-US" sz="2000" dirty="0"/>
              <a:t>−2logL(</a:t>
            </a:r>
            <a:r>
              <a:rPr lang="el-GR" sz="2000" dirty="0"/>
              <a:t>θ)</a:t>
            </a:r>
            <a:r>
              <a:rPr lang="en-US" sz="2000" dirty="0"/>
              <a:t> </a:t>
            </a:r>
            <a:r>
              <a:rPr lang="el-GR" sz="2000" dirty="0"/>
              <a:t>+</a:t>
            </a:r>
            <a:r>
              <a:rPr lang="en-US" sz="2000" dirty="0"/>
              <a:t> </a:t>
            </a:r>
            <a:r>
              <a:rPr lang="el-GR" sz="2000" dirty="0"/>
              <a:t>2</a:t>
            </a:r>
            <a:r>
              <a:rPr lang="en-US" sz="2000" dirty="0"/>
              <a:t>k</a:t>
            </a:r>
          </a:p>
          <a:p>
            <a:pPr marL="139700" indent="0">
              <a:buNone/>
            </a:pPr>
            <a:r>
              <a:rPr lang="en-US" sz="2000" b="1" dirty="0"/>
              <a:t>Bayesian information criterion (BIC)</a:t>
            </a:r>
          </a:p>
          <a:p>
            <a:pPr marL="139700" indent="0">
              <a:buNone/>
            </a:pPr>
            <a:r>
              <a:rPr lang="en-US" sz="2000" dirty="0"/>
              <a:t>−2logL(</a:t>
            </a:r>
            <a:r>
              <a:rPr lang="el-GR" sz="2000" dirty="0"/>
              <a:t>θ)</a:t>
            </a:r>
            <a:r>
              <a:rPr lang="en-US" sz="2000" dirty="0"/>
              <a:t> </a:t>
            </a:r>
            <a:r>
              <a:rPr lang="el-GR" sz="2000" dirty="0"/>
              <a:t>+</a:t>
            </a:r>
            <a:r>
              <a:rPr lang="en-US" sz="2000" dirty="0"/>
              <a:t> k*log(T)</a:t>
            </a:r>
          </a:p>
          <a:p>
            <a:pPr marL="139700" indent="0">
              <a:buNone/>
            </a:pPr>
            <a:r>
              <a:rPr lang="en-US" sz="2000" dirty="0"/>
              <a:t>Where k is the number of parameters fit to T observations </a:t>
            </a:r>
          </a:p>
          <a:p>
            <a:pPr marL="139700" indent="0">
              <a:buNone/>
            </a:pPr>
            <a:endParaRPr lang="en-US" sz="2000" dirty="0"/>
          </a:p>
        </p:txBody>
      </p:sp>
    </p:spTree>
    <p:extLst>
      <p:ext uri="{BB962C8B-B14F-4D97-AF65-F5344CB8AC3E}">
        <p14:creationId xmlns:p14="http://schemas.microsoft.com/office/powerpoint/2010/main" val="108050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1133241"/>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b="0" dirty="0"/>
              <a:t>A way to describe</a:t>
            </a:r>
            <a:r>
              <a:rPr lang="en-CA" b="0" dirty="0"/>
              <a:t>e</a:t>
            </a:r>
            <a:r>
              <a:rPr lang="en" b="0" dirty="0"/>
              <a:t> phenomena in abstract </a:t>
            </a:r>
            <a:br>
              <a:rPr lang="en" b="0" dirty="0"/>
            </a:br>
            <a:r>
              <a:rPr lang="en" b="0" dirty="0"/>
              <a:t>terms that is useful for us to understand, define, quantify or predict</a:t>
            </a:r>
            <a:br>
              <a:rPr lang="en" b="0" dirty="0"/>
            </a:br>
            <a:br>
              <a:rPr lang="en" b="0" dirty="0"/>
            </a:br>
            <a:r>
              <a:rPr lang="en" b="0" dirty="0"/>
              <a:t>abstract-- removed from referent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06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583034"/>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dirty="0"/>
              <a:t>“</a:t>
            </a:r>
            <a:r>
              <a:rPr lang="en-CA" b="0" dirty="0"/>
              <a:t>the aim of which is to make a particular part or feature of the world easier to </a:t>
            </a:r>
            <a:r>
              <a:rPr lang="en-CA" b="0" dirty="0">
                <a:hlinkClick r:id="rId3" tooltip="Understanding"/>
              </a:rPr>
              <a:t>understand</a:t>
            </a:r>
            <a:r>
              <a:rPr lang="en-CA" b="0" dirty="0"/>
              <a:t>, </a:t>
            </a:r>
            <a:r>
              <a:rPr lang="en-CA" b="0" dirty="0">
                <a:hlinkClick r:id="rId4" tooltip="Definition"/>
              </a:rPr>
              <a:t>define</a:t>
            </a:r>
            <a:r>
              <a:rPr lang="en-CA" b="0" dirty="0"/>
              <a:t>, </a:t>
            </a:r>
            <a:r>
              <a:rPr lang="en-CA" b="0" dirty="0">
                <a:hlinkClick r:id="rId5" tooltip="Quantification (science)"/>
              </a:rPr>
              <a:t>quantify</a:t>
            </a:r>
            <a:r>
              <a:rPr lang="en-CA" b="0" dirty="0"/>
              <a:t>, </a:t>
            </a:r>
            <a:r>
              <a:rPr lang="en-CA" b="0" dirty="0">
                <a:hlinkClick r:id="rId6" tooltip="Visual system"/>
              </a:rPr>
              <a:t>visualize</a:t>
            </a:r>
            <a:r>
              <a:rPr lang="en-CA" b="0" dirty="0"/>
              <a:t>, or </a:t>
            </a:r>
            <a:r>
              <a:rPr lang="en-CA" b="0" dirty="0">
                <a:hlinkClick r:id="rId7"/>
              </a:rPr>
              <a:t>simulate</a:t>
            </a:r>
            <a:r>
              <a:rPr lang="en-CA" b="0" dirty="0"/>
              <a:t> “ --Wikipedia</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12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in Science</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Descriptive Model</a:t>
            </a:r>
            <a:r>
              <a:rPr lang="en-US" sz="2000" dirty="0"/>
              <a:t>:</a:t>
            </a:r>
          </a:p>
          <a:p>
            <a:pPr lvl="1" algn="l"/>
            <a:r>
              <a:rPr lang="en-US" sz="2000" dirty="0"/>
              <a:t>Abstraction that represents reality in nonliteral terms</a:t>
            </a:r>
          </a:p>
          <a:p>
            <a:pPr lvl="1" algn="l"/>
            <a:r>
              <a:rPr lang="en-US" sz="2000" dirty="0"/>
              <a:t>E.g. Bohr-Rutherford model</a:t>
            </a:r>
          </a:p>
          <a:p>
            <a:pPr algn="l"/>
            <a:r>
              <a:rPr lang="en-US" sz="2000" b="1" dirty="0"/>
              <a:t>Computational Model</a:t>
            </a:r>
            <a:r>
              <a:rPr lang="en-US" sz="2000" dirty="0"/>
              <a:t>:</a:t>
            </a:r>
          </a:p>
          <a:p>
            <a:pPr lvl="1" algn="l"/>
            <a:r>
              <a:rPr lang="en-US" sz="2000" dirty="0"/>
              <a:t>A mathematical description of a phenomena that requires computation</a:t>
            </a:r>
          </a:p>
          <a:p>
            <a:pPr lvl="1" algn="l"/>
            <a:r>
              <a:rPr lang="en-US" sz="2000" dirty="0"/>
              <a:t>Nothing special about computers</a:t>
            </a:r>
            <a:r>
              <a:rPr lang="is-IS" sz="2000" dirty="0"/>
              <a:t>… you could use toilet paper and stones (Searle, 1980)</a:t>
            </a:r>
          </a:p>
        </p:txBody>
      </p:sp>
      <p:pic>
        <p:nvPicPr>
          <p:cNvPr id="3" name="Picture 2">
            <a:extLst>
              <a:ext uri="{FF2B5EF4-FFF2-40B4-BE49-F238E27FC236}">
                <a16:creationId xmlns:a16="http://schemas.microsoft.com/office/drawing/2014/main" id="{D27C1BB2-3AE8-7248-A85E-36E3C6CB85DD}"/>
              </a:ext>
            </a:extLst>
          </p:cNvPr>
          <p:cNvPicPr>
            <a:picLocks noChangeAspect="1"/>
          </p:cNvPicPr>
          <p:nvPr/>
        </p:nvPicPr>
        <p:blipFill>
          <a:blip r:embed="rId3"/>
          <a:stretch>
            <a:fillRect/>
          </a:stretch>
        </p:blipFill>
        <p:spPr>
          <a:xfrm>
            <a:off x="5623877" y="1204587"/>
            <a:ext cx="3042972" cy="3042972"/>
          </a:xfrm>
          <a:prstGeom prst="rect">
            <a:avLst/>
          </a:prstGeom>
        </p:spPr>
      </p:pic>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930752" y="4389061"/>
            <a:ext cx="2639707" cy="307777"/>
          </a:xfrm>
          <a:prstGeom prst="rect">
            <a:avLst/>
          </a:prstGeom>
          <a:noFill/>
        </p:spPr>
        <p:txBody>
          <a:bodyPr wrap="square" rtlCol="0">
            <a:spAutoFit/>
          </a:bodyPr>
          <a:lstStyle/>
          <a:p>
            <a:r>
              <a:rPr lang="en-US" dirty="0"/>
              <a:t>*** not mutually exclusive </a:t>
            </a:r>
          </a:p>
        </p:txBody>
      </p:sp>
      <p:sp>
        <p:nvSpPr>
          <p:cNvPr id="44" name="Google Shape;1017;p40">
            <a:extLst>
              <a:ext uri="{FF2B5EF4-FFF2-40B4-BE49-F238E27FC236}">
                <a16:creationId xmlns:a16="http://schemas.microsoft.com/office/drawing/2014/main" id="{0780E3DA-CE18-0D49-AC2C-9972ADAE2502}"/>
              </a:ext>
            </a:extLst>
          </p:cNvPr>
          <p:cNvSpPr/>
          <p:nvPr/>
        </p:nvSpPr>
        <p:spPr>
          <a:xfrm>
            <a:off x="118506" y="4186291"/>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9;p40">
            <a:extLst>
              <a:ext uri="{FF2B5EF4-FFF2-40B4-BE49-F238E27FC236}">
                <a16:creationId xmlns:a16="http://schemas.microsoft.com/office/drawing/2014/main" id="{762748EF-9AB1-FE4B-A903-7952B169842C}"/>
              </a:ext>
            </a:extLst>
          </p:cNvPr>
          <p:cNvSpPr/>
          <p:nvPr/>
        </p:nvSpPr>
        <p:spPr>
          <a:xfrm>
            <a:off x="446545" y="361869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0;p40">
            <a:extLst>
              <a:ext uri="{FF2B5EF4-FFF2-40B4-BE49-F238E27FC236}">
                <a16:creationId xmlns:a16="http://schemas.microsoft.com/office/drawing/2014/main" id="{976A3E3E-21A7-B248-9B6A-D66B5E42B5EB}"/>
              </a:ext>
            </a:extLst>
          </p:cNvPr>
          <p:cNvSpPr/>
          <p:nvPr/>
        </p:nvSpPr>
        <p:spPr>
          <a:xfrm>
            <a:off x="378240" y="4255254"/>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898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521300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wanted to build a machine, you would need to know how that machine takes its inputs and processes information to produce output </a:t>
            </a:r>
          </a:p>
          <a:p>
            <a:pPr algn="l">
              <a:lnSpc>
                <a:spcPct val="150000"/>
              </a:lnSpc>
            </a:pPr>
            <a:r>
              <a:rPr lang="en-US" sz="2400" dirty="0"/>
              <a:t>This is a </a:t>
            </a:r>
            <a:r>
              <a:rPr lang="en-US" sz="2400" b="1" i="1" dirty="0"/>
              <a:t>mechanistic understanding</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29382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431437" y="1006770"/>
            <a:ext cx="5489229"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With mechanistic explanations of processes, you can understand in a general sense what would happen if you gave the machine input A, B, or C</a:t>
            </a:r>
          </a:p>
          <a:p>
            <a:pPr algn="l">
              <a:lnSpc>
                <a:spcPct val="150000"/>
              </a:lnSpc>
            </a:pPr>
            <a:r>
              <a:rPr lang="en-US" sz="2400" dirty="0"/>
              <a:t>Similarly, you would know how to fix it if it isn’t working </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93441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1446" y="4064233"/>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629711" y="1213919"/>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968070328"/>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11463</TotalTime>
  <Words>1435</Words>
  <Application>Microsoft Macintosh PowerPoint</Application>
  <PresentationFormat>On-screen Show (16:9)</PresentationFormat>
  <Paragraphs>155</Paragraphs>
  <Slides>39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Baloo 2</vt:lpstr>
      <vt:lpstr>Teko</vt:lpstr>
      <vt:lpstr>Concert One</vt:lpstr>
      <vt:lpstr>Cambria Math</vt:lpstr>
      <vt:lpstr>Arial</vt:lpstr>
      <vt:lpstr>Virtual Campaign by Slidesgo</vt:lpstr>
      <vt:lpstr>MATLAB </vt:lpstr>
      <vt:lpstr>What is a model?</vt:lpstr>
      <vt:lpstr>What is a model?</vt:lpstr>
      <vt:lpstr>What is a model? A way to describee phenomena in abstract  terms that is useful for us to understand, define, quantify or predict  abstract-- removed from referent</vt:lpstr>
      <vt:lpstr>What is a model? “the aim of which is to make a particular part or feature of the world easier to understand, define, quantify, visualize, or simulate “ --Wikipedia</vt:lpstr>
      <vt:lpstr>Models in Science</vt:lpstr>
      <vt:lpstr>Why use computational models</vt:lpstr>
      <vt:lpstr>Why use computational models</vt:lpstr>
      <vt:lpstr>Why use computational models</vt:lpstr>
      <vt:lpstr>Why use computational models</vt:lpstr>
      <vt:lpstr>Marr’s Three levels of analysis</vt:lpstr>
      <vt:lpstr>Steps to making a Computational Model</vt:lpstr>
      <vt:lpstr>Model fitting algorithms</vt:lpstr>
      <vt:lpstr>Model fitting algorithms</vt:lpstr>
      <vt:lpstr>Curve Fitting</vt:lpstr>
      <vt:lpstr>Polynomial Functions</vt:lpstr>
      <vt:lpstr>Polynomial Functions</vt:lpstr>
      <vt:lpstr>Model Error</vt:lpstr>
      <vt:lpstr>Model Error</vt:lpstr>
      <vt:lpstr>Error</vt:lpstr>
      <vt:lpstr>Error Formulas</vt:lpstr>
      <vt:lpstr>Picking the best models based on error</vt:lpstr>
      <vt:lpstr>Picking the best model based on observations</vt:lpstr>
      <vt:lpstr>Likelihood is NOT probability</vt:lpstr>
      <vt:lpstr>What is likelihood</vt:lpstr>
      <vt:lpstr>What is likelihood</vt:lpstr>
      <vt:lpstr>Likelihood Example</vt:lpstr>
      <vt:lpstr>Likelihood Example</vt:lpstr>
      <vt:lpstr>Likelihood Example</vt:lpstr>
      <vt:lpstr>Likelihood Example</vt:lpstr>
      <vt:lpstr>Likelihood Example</vt:lpstr>
      <vt:lpstr>Likelihood Example</vt:lpstr>
      <vt:lpstr>Likelihood</vt:lpstr>
      <vt:lpstr>Likelihood</vt:lpstr>
      <vt:lpstr>Degrees of freedom</vt:lpstr>
      <vt:lpstr>Degrees of freedom</vt:lpstr>
      <vt:lpstr>Overfitting</vt:lpstr>
      <vt:lpstr>Occam’s Razor</vt:lpstr>
      <vt:lpstr>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68</cp:revision>
  <dcterms:modified xsi:type="dcterms:W3CDTF">2021-04-26T18:57:12Z</dcterms:modified>
</cp:coreProperties>
</file>